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mp" ContentType="image/p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21"/>
  </p:notesMasterIdLst>
  <p:sldIdLst>
    <p:sldId id="318" r:id="rId5"/>
    <p:sldId id="298" r:id="rId6"/>
    <p:sldId id="300" r:id="rId7"/>
    <p:sldId id="301" r:id="rId8"/>
    <p:sldId id="302" r:id="rId9"/>
    <p:sldId id="303" r:id="rId10"/>
    <p:sldId id="304" r:id="rId11"/>
    <p:sldId id="305" r:id="rId12"/>
    <p:sldId id="306" r:id="rId13"/>
    <p:sldId id="311" r:id="rId14"/>
    <p:sldId id="307" r:id="rId15"/>
    <p:sldId id="317" r:id="rId16"/>
    <p:sldId id="316" r:id="rId17"/>
    <p:sldId id="308" r:id="rId18"/>
    <p:sldId id="309" r:id="rId19"/>
    <p:sldId id="312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994" autoAdjust="0"/>
    <p:restoredTop sz="94061" autoAdjust="0"/>
  </p:normalViewPr>
  <p:slideViewPr>
    <p:cSldViewPr snapToGrid="0">
      <p:cViewPr varScale="1">
        <p:scale>
          <a:sx n="104" d="100"/>
          <a:sy n="104" d="100"/>
        </p:scale>
        <p:origin x="127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FFF5B2-3F0C-44B6-861A-4546E6C355ED}" type="datetimeFigureOut">
              <a:rPr lang="en-US" smtClean="0"/>
              <a:t>3/13/2024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6BC485-176B-4636-810A-4F9CC8680D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2684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6BC485-176B-4636-810A-4F9CC8680D6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69176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3/13/2024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437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3/13/2024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0465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3/13/2024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27835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3/13/2024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359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3/13/2024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9257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3/13/2024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85433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3/13/2024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3937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3/13/2024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11844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3/13/2024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6137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3/13/2024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603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sv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mp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mp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logo with a letter h and a circle with lines and dots&#10;&#10;Description automatically generated">
            <a:extLst>
              <a:ext uri="{FF2B5EF4-FFF2-40B4-BE49-F238E27FC236}">
                <a16:creationId xmlns:a16="http://schemas.microsoft.com/office/drawing/2014/main" id="{5E23ECB4-F65E-39E5-7A2B-643653F207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046" b="24714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7645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" name="Rectangle 44">
            <a:extLst>
              <a:ext uri="{FF2B5EF4-FFF2-40B4-BE49-F238E27FC236}">
                <a16:creationId xmlns:a16="http://schemas.microsoft.com/office/drawing/2014/main" id="{D40791F6-715D-481A-9C4A-3645AECFD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عنوان 1">
            <a:extLst>
              <a:ext uri="{FF2B5EF4-FFF2-40B4-BE49-F238E27FC236}">
                <a16:creationId xmlns:a16="http://schemas.microsoft.com/office/drawing/2014/main" id="{A788DB32-2F9F-482A-99D5-ECF9425087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257" y="634946"/>
            <a:ext cx="6432434" cy="1450757"/>
          </a:xfrm>
        </p:spPr>
        <p:txBody>
          <a:bodyPr>
            <a:normAutofit/>
          </a:bodyPr>
          <a:lstStyle/>
          <a:p>
            <a:r>
              <a:rPr lang="en-US"/>
              <a:t>Naive Bayes</a:t>
            </a:r>
            <a:endParaRPr lang="ar-EG"/>
          </a:p>
        </p:txBody>
      </p:sp>
      <p:cxnSp>
        <p:nvCxnSpPr>
          <p:cNvPr id="52" name="Straight Connector 46">
            <a:extLst>
              <a:ext uri="{FF2B5EF4-FFF2-40B4-BE49-F238E27FC236}">
                <a16:creationId xmlns:a16="http://schemas.microsoft.com/office/drawing/2014/main" id="{740F83A4-FAC4-4867-95A5-BBFD280C7B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76240" y="2267421"/>
            <a:ext cx="603504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عنصر نائب للمحتوى 2">
            <a:extLst>
              <a:ext uri="{FF2B5EF4-FFF2-40B4-BE49-F238E27FC236}">
                <a16:creationId xmlns:a16="http://schemas.microsoft.com/office/drawing/2014/main" id="{DBE8DCF2-0A60-40FD-B97D-C62A22199B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257" y="2407436"/>
            <a:ext cx="6432434" cy="3461658"/>
          </a:xfrm>
        </p:spPr>
        <p:txBody>
          <a:bodyPr>
            <a:norm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b="0" i="0" u="none" strike="noStrike">
                <a:effectLst/>
                <a:latin typeface="Calibri" panose="020F0502020204030204" pitchFamily="34" charset="0"/>
              </a:rPr>
              <a:t>In general, </a:t>
            </a:r>
            <a:r>
              <a:rPr lang="en-US" b="1" i="0" u="none" strike="noStrike">
                <a:effectLst/>
                <a:latin typeface="Calibri" panose="020F0502020204030204" pitchFamily="34" charset="0"/>
              </a:rPr>
              <a:t>for n features</a:t>
            </a:r>
            <a:r>
              <a:rPr lang="en-US" b="0" i="0" u="none" strike="noStrike">
                <a:effectLst/>
                <a:latin typeface="Calibri" panose="020F0502020204030204" pitchFamily="34" charset="0"/>
              </a:rPr>
              <a:t>:</a:t>
            </a:r>
            <a:endParaRPr lang="en-US" b="0">
              <a:effectLst/>
            </a:endParaRPr>
          </a:p>
          <a:p>
            <a:br>
              <a:rPr lang="en-US"/>
            </a:br>
            <a:endParaRPr lang="ar-EG" dirty="0"/>
          </a:p>
        </p:txBody>
      </p:sp>
      <p:pic>
        <p:nvPicPr>
          <p:cNvPr id="5" name="صورة 4" descr="صورة تحتوي على نص&#10;&#10;تم إنشاء الوصف تلقائياً">
            <a:extLst>
              <a:ext uri="{FF2B5EF4-FFF2-40B4-BE49-F238E27FC236}">
                <a16:creationId xmlns:a16="http://schemas.microsoft.com/office/drawing/2014/main" id="{2FE0A18D-754A-40FE-831C-DF8F83BAD3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868" y="2826867"/>
            <a:ext cx="5498131" cy="2622796"/>
          </a:xfrm>
          <a:prstGeom prst="rect">
            <a:avLst/>
          </a:prstGeom>
        </p:spPr>
      </p:pic>
      <p:pic>
        <p:nvPicPr>
          <p:cNvPr id="7" name="Graphic 6" descr="حجر نرد">
            <a:extLst>
              <a:ext uri="{FF2B5EF4-FFF2-40B4-BE49-F238E27FC236}">
                <a16:creationId xmlns:a16="http://schemas.microsoft.com/office/drawing/2014/main" id="{2951BC75-D60A-D084-CF2A-6B280096FA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02307" y="1360324"/>
            <a:ext cx="2525487" cy="2525487"/>
          </a:xfrm>
          <a:prstGeom prst="rect">
            <a:avLst/>
          </a:prstGeom>
        </p:spPr>
      </p:pic>
      <p:sp>
        <p:nvSpPr>
          <p:cNvPr id="53" name="Rectangle 48">
            <a:extLst>
              <a:ext uri="{FF2B5EF4-FFF2-40B4-BE49-F238E27FC236}">
                <a16:creationId xmlns:a16="http://schemas.microsoft.com/office/drawing/2014/main" id="{811CBAFA-D7E0-40A7-BB94-2C05304B40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5890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33428ACC-71EC-4171-9527-10983BA6B4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عنوان 1">
            <a:extLst>
              <a:ext uri="{FF2B5EF4-FFF2-40B4-BE49-F238E27FC236}">
                <a16:creationId xmlns:a16="http://schemas.microsoft.com/office/drawing/2014/main" id="{ACC1D91B-0604-459C-961D-38C3A8BCD0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1110" y="639098"/>
            <a:ext cx="3401961" cy="34947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>
                <a:solidFill>
                  <a:schemeClr val="tx1">
                    <a:lumMod val="85000"/>
                    <a:lumOff val="15000"/>
                  </a:schemeClr>
                </a:solidFill>
              </a:rPr>
              <a:t>Example</a:t>
            </a:r>
          </a:p>
        </p:txBody>
      </p:sp>
      <p:pic>
        <p:nvPicPr>
          <p:cNvPr id="5" name="عنصر نائب للمحتوى 4" descr="صورة تحتوي على منضدة&#10;&#10;تم إنشاء الوصف تلقائياً">
            <a:extLst>
              <a:ext uri="{FF2B5EF4-FFF2-40B4-BE49-F238E27FC236}">
                <a16:creationId xmlns:a16="http://schemas.microsoft.com/office/drawing/2014/main" id="{23BD1277-8455-494C-9D10-F6B5EC8ED9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44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3999" y="678409"/>
            <a:ext cx="6912217" cy="5217422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A22713B-ABB6-4391-97F9-0449A2B9B6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09305" y="4294754"/>
            <a:ext cx="32004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8D4480B4-953D-41FA-9052-09AB3A026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3800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80FA1AD-0E84-3623-5FE3-8AEDC9BA72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244" y="1268893"/>
            <a:ext cx="10650436" cy="3572374"/>
          </a:xfrm>
          <a:prstGeom prst="rect">
            <a:avLst/>
          </a:prstGeom>
        </p:spPr>
      </p:pic>
      <p:sp>
        <p:nvSpPr>
          <p:cNvPr id="3" name="Title 8">
            <a:extLst>
              <a:ext uri="{FF2B5EF4-FFF2-40B4-BE49-F238E27FC236}">
                <a16:creationId xmlns:a16="http://schemas.microsoft.com/office/drawing/2014/main" id="{16A6F9EA-4BEE-8A08-3E51-6F32E7095D59}"/>
              </a:ext>
            </a:extLst>
          </p:cNvPr>
          <p:cNvSpPr txBox="1">
            <a:spLocks/>
          </p:cNvSpPr>
          <p:nvPr/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700" i="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NO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12132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497DC5-9161-DB24-5154-D2CCB0B3BE20}"/>
              </a:ext>
            </a:extLst>
          </p:cNvPr>
          <p:cNvSpPr txBox="1">
            <a:spLocks/>
          </p:cNvSpPr>
          <p:nvPr/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700" i="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Yes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46D0D1-0E6F-62A8-81B4-41CC7CE913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928" y="1011981"/>
            <a:ext cx="10764752" cy="5229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9005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7" name="Rectangle 32">
            <a:extLst>
              <a:ext uri="{FF2B5EF4-FFF2-40B4-BE49-F238E27FC236}">
                <a16:creationId xmlns:a16="http://schemas.microsoft.com/office/drawing/2014/main" id="{F64BBAA4-C62B-4146-B49F-FE4CC4655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عنوان 1">
            <a:extLst>
              <a:ext uri="{FF2B5EF4-FFF2-40B4-BE49-F238E27FC236}">
                <a16:creationId xmlns:a16="http://schemas.microsoft.com/office/drawing/2014/main" id="{5991170F-BDEE-42A4-82BB-4A4238552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219" y="1364161"/>
            <a:ext cx="4140011" cy="848495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4000"/>
              <a:t>We can see that</a:t>
            </a:r>
          </a:p>
        </p:txBody>
      </p:sp>
      <p:cxnSp>
        <p:nvCxnSpPr>
          <p:cNvPr id="48" name="Straight Connector 34">
            <a:extLst>
              <a:ext uri="{FF2B5EF4-FFF2-40B4-BE49-F238E27FC236}">
                <a16:creationId xmlns:a16="http://schemas.microsoft.com/office/drawing/2014/main" id="{EEB57AA8-F021-480C-A9E2-F89913313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62164" y="2478513"/>
            <a:ext cx="292608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عنصر نائب للمحتوى 4" descr="صورة تحتوي على منضدة&#10;&#10;تم إنشاء الوصف تلقائياً">
            <a:extLst>
              <a:ext uri="{FF2B5EF4-FFF2-40B4-BE49-F238E27FC236}">
                <a16:creationId xmlns:a16="http://schemas.microsoft.com/office/drawing/2014/main" id="{01A046EA-C1ED-4E69-98FC-7CE01F162C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93230" y="232166"/>
            <a:ext cx="6726876" cy="5936469"/>
          </a:xfrm>
          <a:prstGeom prst="rect">
            <a:avLst/>
          </a:prstGeom>
        </p:spPr>
      </p:pic>
      <p:sp>
        <p:nvSpPr>
          <p:cNvPr id="49" name="Rectangle 36">
            <a:extLst>
              <a:ext uri="{FF2B5EF4-FFF2-40B4-BE49-F238E27FC236}">
                <a16:creationId xmlns:a16="http://schemas.microsoft.com/office/drawing/2014/main" id="{6BF36B24-6632-4516-9692-731462896C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C234239-91AA-4D62-91E7-5BB8702683B5}"/>
              </a:ext>
            </a:extLst>
          </p:cNvPr>
          <p:cNvSpPr txBox="1"/>
          <p:nvPr/>
        </p:nvSpPr>
        <p:spPr>
          <a:xfrm>
            <a:off x="518306" y="2700174"/>
            <a:ext cx="23774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P(Yes)=9/14</a:t>
            </a:r>
          </a:p>
          <a:p>
            <a:r>
              <a:rPr lang="en-US" sz="2000" b="1" dirty="0"/>
              <a:t>P(No)=5/14</a:t>
            </a:r>
          </a:p>
        </p:txBody>
      </p:sp>
    </p:spTree>
    <p:extLst>
      <p:ext uri="{BB962C8B-B14F-4D97-AF65-F5344CB8AC3E}">
        <p14:creationId xmlns:p14="http://schemas.microsoft.com/office/powerpoint/2010/main" val="7809188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22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34" name="Straight Connector 24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عنصر نائب للمحتوى 4">
            <a:extLst>
              <a:ext uri="{FF2B5EF4-FFF2-40B4-BE49-F238E27FC236}">
                <a16:creationId xmlns:a16="http://schemas.microsoft.com/office/drawing/2014/main" id="{EC3485A1-3CE1-4FCD-85BF-911C141E9B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33000"/>
                    </a14:imgEffect>
                  </a14:imgLayer>
                </a14:imgProps>
              </a:ext>
            </a:extLst>
          </a:blip>
          <a:srcRect l="778" r="-1" b="-1"/>
          <a:stretch/>
        </p:blipFill>
        <p:spPr>
          <a:xfrm>
            <a:off x="-32" y="10"/>
            <a:ext cx="12192031" cy="4915066"/>
          </a:xfrm>
          <a:prstGeom prst="rect">
            <a:avLst/>
          </a:prstGeom>
        </p:spPr>
      </p:pic>
      <p:sp>
        <p:nvSpPr>
          <p:cNvPr id="35" name="Rectangle 26">
            <a:extLst>
              <a:ext uri="{FF2B5EF4-FFF2-40B4-BE49-F238E27FC236}">
                <a16:creationId xmlns:a16="http://schemas.microsoft.com/office/drawing/2014/main" id="{0B4FB531-34DA-4777-9BD5-5B885DC38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15076"/>
            <a:ext cx="12188952" cy="1942924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عنوان 1">
            <a:extLst>
              <a:ext uri="{FF2B5EF4-FFF2-40B4-BE49-F238E27FC236}">
                <a16:creationId xmlns:a16="http://schemas.microsoft.com/office/drawing/2014/main" id="{2257D3DC-3E91-41F2-8AEF-914F4E7D6B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242" y="5074919"/>
            <a:ext cx="7917932" cy="1532358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br>
              <a:rPr lang="en-US" sz="2800" b="1" i="0" dirty="0">
                <a:solidFill>
                  <a:srgbClr val="FFFFFF"/>
                </a:solidFill>
                <a:effectLst/>
              </a:rPr>
            </a:br>
            <a:r>
              <a:rPr lang="en-US" sz="2800" b="1" dirty="0">
                <a:solidFill>
                  <a:srgbClr val="FFFFFF"/>
                </a:solidFill>
              </a:rPr>
              <a:t>SO it predict --&gt;(</a:t>
            </a:r>
            <a:r>
              <a:rPr lang="en-US" sz="2800" b="1" i="1" dirty="0">
                <a:solidFill>
                  <a:srgbClr val="FFFFFF"/>
                </a:solidFill>
                <a:effectLst/>
              </a:rPr>
              <a:t>Play Golf=No)</a:t>
            </a:r>
            <a:br>
              <a:rPr lang="en-US" sz="2800" b="1" i="1" dirty="0">
                <a:solidFill>
                  <a:srgbClr val="FFFFFF"/>
                </a:solidFill>
                <a:effectLst/>
              </a:rPr>
            </a:br>
            <a:br>
              <a:rPr lang="en-US" sz="2800" b="1" i="0" dirty="0">
                <a:solidFill>
                  <a:srgbClr val="FFFFFF"/>
                </a:solidFill>
                <a:effectLst/>
              </a:rPr>
            </a:br>
            <a:r>
              <a:rPr lang="en-US" sz="2800" b="1" i="0" dirty="0">
                <a:solidFill>
                  <a:srgbClr val="FFFFFF"/>
                </a:solidFill>
                <a:effectLst/>
              </a:rPr>
              <a:t>In this example we have 4 inputs (predictors).</a:t>
            </a:r>
            <a:br>
              <a:rPr lang="en-US" sz="2800" b="1" i="0" dirty="0">
                <a:solidFill>
                  <a:srgbClr val="FFFFFF"/>
                </a:solidFill>
                <a:effectLst/>
              </a:rPr>
            </a:br>
            <a:br>
              <a:rPr lang="en-US" sz="2800" b="1" dirty="0">
                <a:solidFill>
                  <a:srgbClr val="FFFFFF"/>
                </a:solidFill>
              </a:rPr>
            </a:br>
            <a:endParaRPr lang="en-US" sz="2800" b="1" dirty="0">
              <a:solidFill>
                <a:srgbClr val="FFFFFF"/>
              </a:solidFill>
            </a:endParaRPr>
          </a:p>
        </p:txBody>
      </p:sp>
      <p:cxnSp>
        <p:nvCxnSpPr>
          <p:cNvPr id="36" name="Straight Connector 28">
            <a:extLst>
              <a:ext uri="{FF2B5EF4-FFF2-40B4-BE49-F238E27FC236}">
                <a16:creationId xmlns:a16="http://schemas.microsoft.com/office/drawing/2014/main" id="{D5B557D3-D7B4-404B-84A1-9BD182BE5B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16200000">
            <a:off x="7532813" y="5760720"/>
            <a:ext cx="118872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32095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5" name="عنصر نائب للمحتوى 4" descr="صورة تحتوي على نص, قصاصة فنية&#10;&#10;تم إنشاء الوصف تلقائياً">
            <a:extLst>
              <a:ext uri="{FF2B5EF4-FFF2-40B4-BE49-F238E27FC236}">
                <a16:creationId xmlns:a16="http://schemas.microsoft.com/office/drawing/2014/main" id="{E995A1F8-EBB3-4AA3-837F-8012C52A8D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851253"/>
            <a:ext cx="10905066" cy="463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7409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pic>
        <p:nvPicPr>
          <p:cNvPr id="4" name="Picture 3" descr="A close up of a piece of paper with a pencil laying on top">
            <a:extLst>
              <a:ext uri="{FF2B5EF4-FFF2-40B4-BE49-F238E27FC236}">
                <a16:creationId xmlns:a16="http://schemas.microsoft.com/office/drawing/2014/main" id="{65810330-F0B5-43C9-BC34-094FFB5C052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3273" y="0"/>
            <a:ext cx="12191980" cy="6858000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C5373426-E26E-431D-959C-5DB96C0B6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12607" y="1238442"/>
            <a:ext cx="3635926" cy="4355751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23416" y="3538332"/>
            <a:ext cx="3425117" cy="834879"/>
          </a:xfrm>
        </p:spPr>
        <p:txBody>
          <a:bodyPr anchor="b">
            <a:normAutofit/>
          </a:bodyPr>
          <a:lstStyle/>
          <a:p>
            <a:pPr algn="ctr"/>
            <a:r>
              <a:rPr lang="en-US" sz="4400" dirty="0">
                <a:solidFill>
                  <a:schemeClr val="tx1"/>
                </a:solidFill>
              </a:rPr>
              <a:t>Naive Bayes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6D07482-83A3-4451-943C-B46961082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76090" y="4508519"/>
            <a:ext cx="310896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EDC90921-9082-491B-940E-827D679F3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439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B4D0E555-16F6-44D0-BF56-AF5FF5BDE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117041D-1A7B-4ECA-AB68-3CFDB6726B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6220" y="0"/>
            <a:ext cx="4641314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A9DACA4E-3BC4-4EBD-9DE5-7704803154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869" y="640080"/>
            <a:ext cx="3659246" cy="286269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dirty="0">
                <a:solidFill>
                  <a:srgbClr val="FFFFFF"/>
                </a:solidFill>
              </a:rPr>
              <a:t>Bayes’ Theorem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BCD2462-4C1E-401A-AC2D-F799A138B2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3852" y="3663649"/>
            <a:ext cx="3383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Content Placeholder 12" descr="Text&#10;&#10;Description automatically generated">
            <a:extLst>
              <a:ext uri="{FF2B5EF4-FFF2-40B4-BE49-F238E27FC236}">
                <a16:creationId xmlns:a16="http://schemas.microsoft.com/office/drawing/2014/main" id="{5F55B754-C405-4501-AD58-6E999D9ED3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44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282335" y="1864290"/>
            <a:ext cx="6275667" cy="3129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5143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67" name="Rectangle 66">
            <a:extLst>
              <a:ext uri="{FF2B5EF4-FFF2-40B4-BE49-F238E27FC236}">
                <a16:creationId xmlns:a16="http://schemas.microsoft.com/office/drawing/2014/main" id="{990BAFCD-EA0A-47F4-8B00-AAB1E67A90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icture containing chart&#10;&#10;Description automatically generated">
            <a:extLst>
              <a:ext uri="{FF2B5EF4-FFF2-40B4-BE49-F238E27FC236}">
                <a16:creationId xmlns:a16="http://schemas.microsoft.com/office/drawing/2014/main" id="{7B778C8F-8527-4DC4-9D21-FCD9DEBD8C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6667" b="1"/>
          <a:stretch/>
        </p:blipFill>
        <p:spPr>
          <a:xfrm>
            <a:off x="1395766" y="225352"/>
            <a:ext cx="8397590" cy="3618586"/>
          </a:xfrm>
          <a:prstGeom prst="rect">
            <a:avLst/>
          </a:prstGeom>
        </p:spPr>
      </p:pic>
      <p:sp>
        <p:nvSpPr>
          <p:cNvPr id="69" name="Rectangle 68">
            <a:extLst>
              <a:ext uri="{FF2B5EF4-FFF2-40B4-BE49-F238E27FC236}">
                <a16:creationId xmlns:a16="http://schemas.microsoft.com/office/drawing/2014/main" id="{2F9C61D6-37CC-4AD4-83C3-022D08874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4551037"/>
            <a:ext cx="12192000" cy="2306963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3E0DC6-5D01-4556-8C2A-025F0243EE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2900" y="4905662"/>
            <a:ext cx="7330353" cy="15411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800">
                <a:solidFill>
                  <a:srgbClr val="FFFFFF"/>
                </a:solidFill>
              </a:rPr>
              <a:t>Example</a:t>
            </a:r>
            <a:endParaRPr lang="en-US" sz="4800" dirty="0">
              <a:solidFill>
                <a:srgbClr val="FFFFFF"/>
              </a:solidFill>
            </a:endParaRP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2669285E-35F6-4010-B084-229A80845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16200000">
            <a:off x="7532847" y="5676251"/>
            <a:ext cx="118872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84082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52BD35A-BC99-4831-A358-06E2CEB966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76E24C1-2968-40DC-A36E-F6B85F0F07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2732" y="521208"/>
            <a:ext cx="11146536" cy="5815584"/>
          </a:xfrm>
          <a:prstGeom prst="rect">
            <a:avLst/>
          </a:prstGeom>
          <a:solidFill>
            <a:srgbClr val="FFFFFF"/>
          </a:solidFill>
          <a:ln w="698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picture containing farm machine, crane, outdoor object, bicycle&#10;&#10;Description automatically generated">
            <a:extLst>
              <a:ext uri="{FF2B5EF4-FFF2-40B4-BE49-F238E27FC236}">
                <a16:creationId xmlns:a16="http://schemas.microsoft.com/office/drawing/2014/main" id="{872DFC30-CC3D-4707-9CBE-88D1B664F5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7165" y="905933"/>
            <a:ext cx="10190922" cy="50397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45357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0E58038-8ACE-4AD9-B404-25C603550D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device, miller&#10;&#10;Description automatically generated">
            <a:extLst>
              <a:ext uri="{FF2B5EF4-FFF2-40B4-BE49-F238E27FC236}">
                <a16:creationId xmlns:a16="http://schemas.microsoft.com/office/drawing/2014/main" id="{AC01AA09-626B-4A78-8ED3-1154D140BC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442"/>
          <a:stretch/>
        </p:blipFill>
        <p:spPr>
          <a:xfrm>
            <a:off x="-2" y="-51403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1E41CE7-0CF7-4B67-A430-FB9B3B9A35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026" y="51414"/>
            <a:ext cx="11290852" cy="1525066"/>
          </a:xfrm>
        </p:spPr>
        <p:txBody>
          <a:bodyPr>
            <a:normAutofit/>
          </a:bodyPr>
          <a:lstStyle/>
          <a:p>
            <a:r>
              <a:rPr lang="en-US" dirty="0"/>
              <a:t>What is the probability ?</a:t>
            </a:r>
            <a:br>
              <a:rPr lang="en-US" dirty="0"/>
            </a:br>
            <a:r>
              <a:rPr lang="en-US" dirty="0"/>
              <a:t>P(Defect|Mach2)=?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8A34772-9011-42B5-AA63-FD6DEC92EE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910746"/>
            <a:ext cx="996696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00C69C-65B6-4EE5-B5AF-FE1931369C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9026" y="2067341"/>
            <a:ext cx="10996654" cy="3801752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sz="2400" b="1" dirty="0"/>
              <a:t>Mach1 : 30 Wrenches/</a:t>
            </a:r>
            <a:r>
              <a:rPr lang="en-US" sz="2400" b="1" dirty="0" err="1"/>
              <a:t>hr</a:t>
            </a:r>
            <a:endParaRPr lang="en-US" sz="2400" b="1" dirty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q"/>
            </a:pPr>
            <a:r>
              <a:rPr lang="en-US" sz="2400" b="1" dirty="0"/>
              <a:t>Mach2 : 20 Wrenches/</a:t>
            </a:r>
            <a:r>
              <a:rPr lang="en-US" sz="2400" b="1" dirty="0" err="1"/>
              <a:t>hr</a:t>
            </a:r>
            <a:endParaRPr lang="en-US" sz="2400" b="1" dirty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q"/>
            </a:pPr>
            <a:r>
              <a:rPr lang="en-US" sz="2400" b="1" dirty="0"/>
              <a:t>Out of all produced parts :We can see that 1%are defective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400" b="1" dirty="0"/>
              <a:t>Out of all defective parts: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2400" b="1" dirty="0"/>
              <a:t>we can see that 50% came from mach1  And 50% came from mach2</a:t>
            </a:r>
          </a:p>
          <a:p>
            <a:pPr marL="0" indent="0">
              <a:lnSpc>
                <a:spcPct val="50000"/>
              </a:lnSpc>
              <a:buNone/>
            </a:pPr>
            <a:endParaRPr lang="en-US" sz="2400" b="1" dirty="0"/>
          </a:p>
          <a:p>
            <a:pPr marL="0" indent="0">
              <a:buNone/>
            </a:pPr>
            <a:endParaRPr lang="en-US" dirty="0"/>
          </a:p>
          <a:p>
            <a:pPr marL="0" indent="0">
              <a:lnSpc>
                <a:spcPct val="100000"/>
              </a:lnSpc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2BCDE19-2810-4337-9C49-8589C42176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592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0E58038-8ACE-4AD9-B404-25C603550D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device, miller&#10;&#10;Description automatically generated">
            <a:extLst>
              <a:ext uri="{FF2B5EF4-FFF2-40B4-BE49-F238E27FC236}">
                <a16:creationId xmlns:a16="http://schemas.microsoft.com/office/drawing/2014/main" id="{AC01AA09-626B-4A78-8ED3-1154D140BC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442"/>
          <a:stretch/>
        </p:blipFill>
        <p:spPr>
          <a:xfrm>
            <a:off x="0" y="51414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1E41CE7-0CF7-4B67-A430-FB9B3B9A35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026" y="51414"/>
            <a:ext cx="11290852" cy="1525066"/>
          </a:xfrm>
        </p:spPr>
        <p:txBody>
          <a:bodyPr>
            <a:normAutofit/>
          </a:bodyPr>
          <a:lstStyle/>
          <a:p>
            <a:r>
              <a:rPr lang="en-US" dirty="0"/>
              <a:t>What is the probability ?</a:t>
            </a:r>
            <a:br>
              <a:rPr lang="en-US" dirty="0"/>
            </a:br>
            <a:r>
              <a:rPr lang="en-US" dirty="0"/>
              <a:t>P(Defect|Mach2)=?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8A34772-9011-42B5-AA63-FD6DEC92EE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910746"/>
            <a:ext cx="996696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900C69C-65B6-4EE5-B5AF-FE1931369C2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59026" y="2067341"/>
                <a:ext cx="10996654" cy="3801752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  <a:buFont typeface="Wingdings" panose="05000000000000000000" pitchFamily="2" charset="2"/>
                  <a:buChar char="q"/>
                </a:pPr>
                <a:r>
                  <a:rPr lang="en-US" sz="2400" b="1" dirty="0"/>
                  <a:t> P(Mach1)=30/50</a:t>
                </a:r>
              </a:p>
              <a:p>
                <a:pPr>
                  <a:lnSpc>
                    <a:spcPct val="100000"/>
                  </a:lnSpc>
                  <a:buFont typeface="Wingdings" panose="05000000000000000000" pitchFamily="2" charset="2"/>
                  <a:buChar char="q"/>
                </a:pPr>
                <a:r>
                  <a:rPr lang="en-US" sz="2400" b="1" dirty="0"/>
                  <a:t>P(Mach2)=20/50</a:t>
                </a:r>
              </a:p>
              <a:p>
                <a:pPr>
                  <a:lnSpc>
                    <a:spcPct val="100000"/>
                  </a:lnSpc>
                  <a:buFont typeface="Wingdings" panose="05000000000000000000" pitchFamily="2" charset="2"/>
                  <a:buChar char="q"/>
                </a:pPr>
                <a:r>
                  <a:rPr lang="en-US" sz="2400" b="1" dirty="0"/>
                  <a:t>P(Defect)=1%</a:t>
                </a:r>
              </a:p>
              <a:p>
                <a:pPr>
                  <a:lnSpc>
                    <a:spcPct val="100000"/>
                  </a:lnSpc>
                  <a:buFont typeface="Wingdings" panose="05000000000000000000" pitchFamily="2" charset="2"/>
                  <a:buChar char="q"/>
                </a:pPr>
                <a:r>
                  <a:rPr lang="en-US" sz="2400" b="1" dirty="0"/>
                  <a:t>P(Mach1|Defect)=50%</a:t>
                </a:r>
              </a:p>
              <a:p>
                <a:pPr>
                  <a:lnSpc>
                    <a:spcPct val="100000"/>
                  </a:lnSpc>
                  <a:buFont typeface="Wingdings" panose="05000000000000000000" pitchFamily="2" charset="2"/>
                  <a:buChar char="q"/>
                </a:pPr>
                <a:r>
                  <a:rPr lang="en-US" sz="2400" b="1" dirty="0"/>
                  <a:t>P(Mach2|Defect)=50%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sz="2400" b="1" dirty="0"/>
                  <a:t>P(Defect|Mach2)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2400" b="1" dirty="0"/>
                          <m:t>P</m:t>
                        </m:r>
                        <m:r>
                          <m:rPr>
                            <m:nor/>
                          </m:rPr>
                          <a:rPr lang="en-US" sz="2400" b="1" dirty="0"/>
                          <m:t>(</m:t>
                        </m:r>
                        <m:r>
                          <m:rPr>
                            <m:nor/>
                          </m:rPr>
                          <a:rPr lang="en-US" sz="2400" b="1" dirty="0"/>
                          <m:t>Mach</m:t>
                        </m:r>
                        <m:r>
                          <m:rPr>
                            <m:nor/>
                          </m:rPr>
                          <a:rPr lang="en-US" sz="2400" b="1" dirty="0"/>
                          <m:t>2</m:t>
                        </m:r>
                        <m:r>
                          <m:rPr>
                            <m:nor/>
                          </m:rPr>
                          <a:rPr lang="en-US" sz="2400" b="1" dirty="0"/>
                          <m:t>|</m:t>
                        </m:r>
                        <m:r>
                          <m:rPr>
                            <m:nor/>
                          </m:rPr>
                          <a:rPr lang="en-US" sz="2400" b="1" dirty="0"/>
                          <m:t>Defect</m:t>
                        </m:r>
                        <m:r>
                          <m:rPr>
                            <m:nor/>
                          </m:rPr>
                          <a:rPr lang="en-US" sz="2400" b="1" dirty="0"/>
                          <m:t>) </m:t>
                        </m:r>
                        <m:r>
                          <m:rPr>
                            <m:nor/>
                          </m:rPr>
                          <a:rPr lang="en-US" sz="2400" b="1" dirty="0"/>
                          <m:t>∗</m:t>
                        </m:r>
                        <m:r>
                          <m:rPr>
                            <m:nor/>
                          </m:rPr>
                          <a:rPr lang="en-US" sz="2400" b="1" dirty="0"/>
                          <m:t>P</m:t>
                        </m:r>
                        <m:r>
                          <m:rPr>
                            <m:nor/>
                          </m:rPr>
                          <a:rPr lang="en-US" sz="2400" b="1" dirty="0"/>
                          <m:t>(</m:t>
                        </m:r>
                        <m:r>
                          <m:rPr>
                            <m:nor/>
                          </m:rPr>
                          <a:rPr lang="en-US" sz="2400" b="1" dirty="0"/>
                          <m:t>Defect</m:t>
                        </m:r>
                        <m:r>
                          <m:rPr>
                            <m:nor/>
                          </m:rPr>
                          <a:rPr lang="en-US" sz="2400" b="1" dirty="0"/>
                          <m:t>)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sz="2400" b="1" dirty="0"/>
                          <m:t>P</m:t>
                        </m:r>
                        <m:r>
                          <m:rPr>
                            <m:nor/>
                          </m:rPr>
                          <a:rPr lang="en-US" sz="2400" b="1" dirty="0"/>
                          <m:t>(</m:t>
                        </m:r>
                        <m:r>
                          <m:rPr>
                            <m:nor/>
                          </m:rPr>
                          <a:rPr lang="en-US" sz="2400" b="1" dirty="0"/>
                          <m:t>Mach</m:t>
                        </m:r>
                        <m:r>
                          <m:rPr>
                            <m:nor/>
                          </m:rPr>
                          <a:rPr lang="en-US" sz="2400" b="1" dirty="0"/>
                          <m:t>2</m:t>
                        </m:r>
                        <m:r>
                          <m:rPr>
                            <m:nor/>
                          </m:rPr>
                          <a:rPr lang="en-US" sz="2400" b="1" i="0" dirty="0" smtClean="0"/>
                          <m:t>)</m:t>
                        </m:r>
                      </m:den>
                    </m:f>
                  </m:oMath>
                </a14:m>
                <a:r>
                  <a:rPr lang="en-US" sz="2400" b="1" dirty="0"/>
                  <a:t> =1.25%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sz="2400" b="1" dirty="0"/>
              </a:p>
              <a:p>
                <a:pPr marL="0" indent="0">
                  <a:lnSpc>
                    <a:spcPct val="50000"/>
                  </a:lnSpc>
                  <a:buNone/>
                </a:pPr>
                <a:endParaRPr lang="en-US" sz="2400" b="1" dirty="0"/>
              </a:p>
              <a:p>
                <a:pPr>
                  <a:lnSpc>
                    <a:spcPct val="50000"/>
                  </a:lnSpc>
                  <a:buFont typeface="Wingdings" panose="05000000000000000000" pitchFamily="2" charset="2"/>
                  <a:buChar char="v"/>
                </a:pPr>
                <a:endParaRPr lang="en-US" sz="2400" b="1" dirty="0"/>
              </a:p>
              <a:p>
                <a:pPr>
                  <a:lnSpc>
                    <a:spcPct val="50000"/>
                  </a:lnSpc>
                  <a:buFont typeface="Wingdings" panose="05000000000000000000" pitchFamily="2" charset="2"/>
                  <a:buChar char="v"/>
                </a:pPr>
                <a:endParaRPr lang="en-US" sz="2400" b="1" dirty="0"/>
              </a:p>
              <a:p>
                <a:pPr>
                  <a:lnSpc>
                    <a:spcPct val="50000"/>
                  </a:lnSpc>
                  <a:buFont typeface="Wingdings" panose="05000000000000000000" pitchFamily="2" charset="2"/>
                  <a:buChar char="v"/>
                </a:pPr>
                <a:endParaRPr lang="en-US" sz="2400" b="1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900C69C-65B6-4EE5-B5AF-FE1931369C2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9026" y="2067341"/>
                <a:ext cx="10996654" cy="3801752"/>
              </a:xfrm>
              <a:blipFill>
                <a:blip r:embed="rId3"/>
                <a:stretch>
                  <a:fillRect l="-1663" t="-1122"/>
                </a:stretch>
              </a:blipFill>
            </p:spPr>
            <p:txBody>
              <a:bodyPr/>
              <a:lstStyle/>
              <a:p>
                <a:r>
                  <a:rPr lang="ar-E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3">
            <a:extLst>
              <a:ext uri="{FF2B5EF4-FFF2-40B4-BE49-F238E27FC236}">
                <a16:creationId xmlns:a16="http://schemas.microsoft.com/office/drawing/2014/main" id="{82BCDE19-2810-4337-9C49-8589C42176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3443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18">
            <a:extLst>
              <a:ext uri="{FF2B5EF4-FFF2-40B4-BE49-F238E27FC236}">
                <a16:creationId xmlns:a16="http://schemas.microsoft.com/office/drawing/2014/main" id="{F4FAA6B4-BAFB-4474-9B14-DC83A90965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عنوان 1">
            <a:extLst>
              <a:ext uri="{FF2B5EF4-FFF2-40B4-BE49-F238E27FC236}">
                <a16:creationId xmlns:a16="http://schemas.microsoft.com/office/drawing/2014/main" id="{A788DB32-2F9F-482A-99D5-ECF9425087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/>
              <a:t>Naive Bayes</a:t>
            </a:r>
            <a:endParaRPr lang="ar-EG"/>
          </a:p>
        </p:txBody>
      </p:sp>
      <p:cxnSp>
        <p:nvCxnSpPr>
          <p:cNvPr id="26" name="Straight Connector 20">
            <a:extLst>
              <a:ext uri="{FF2B5EF4-FFF2-40B4-BE49-F238E27FC236}">
                <a16:creationId xmlns:a16="http://schemas.microsoft.com/office/drawing/2014/main" id="{4364CDC3-ADB0-4691-9286-5925F160C2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عنصر نائب للمحتوى 2">
            <a:extLst>
              <a:ext uri="{FF2B5EF4-FFF2-40B4-BE49-F238E27FC236}">
                <a16:creationId xmlns:a16="http://schemas.microsoft.com/office/drawing/2014/main" id="{DBE8DCF2-0A60-40FD-B97D-C62A22199B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1" y="2108201"/>
            <a:ext cx="3557016" cy="3760891"/>
          </a:xfrm>
        </p:spPr>
        <p:txBody>
          <a:bodyPr>
            <a:norm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b="1" i="0" u="none" strike="noStrike">
                <a:effectLst/>
                <a:latin typeface="Calibri" panose="020F0502020204030204" pitchFamily="34" charset="0"/>
              </a:rPr>
              <a:t>For multiple features: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b="0">
              <a:effectLst/>
            </a:endParaRPr>
          </a:p>
          <a:p>
            <a:br>
              <a:rPr lang="en-US"/>
            </a:br>
            <a:endParaRPr lang="ar-EG"/>
          </a:p>
        </p:txBody>
      </p:sp>
      <p:pic>
        <p:nvPicPr>
          <p:cNvPr id="5" name="صورة 4" descr="صورة تحتوي على نص&#10;&#10;تم إنشاء الوصف تلقائياً">
            <a:extLst>
              <a:ext uri="{FF2B5EF4-FFF2-40B4-BE49-F238E27FC236}">
                <a16:creationId xmlns:a16="http://schemas.microsoft.com/office/drawing/2014/main" id="{3E029D6E-BF96-4603-9A89-D83B16734B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321" y="2956133"/>
            <a:ext cx="5643057" cy="1677256"/>
          </a:xfrm>
          <a:prstGeom prst="rect">
            <a:avLst/>
          </a:prstGeom>
        </p:spPr>
      </p:pic>
      <p:pic>
        <p:nvPicPr>
          <p:cNvPr id="7" name="Graphic 6" descr="حجر نرد">
            <a:extLst>
              <a:ext uri="{FF2B5EF4-FFF2-40B4-BE49-F238E27FC236}">
                <a16:creationId xmlns:a16="http://schemas.microsoft.com/office/drawing/2014/main" id="{2951BC75-D60A-D084-CF2A-6B280096FA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16164" y="2518878"/>
            <a:ext cx="2939515" cy="2939515"/>
          </a:xfrm>
          <a:prstGeom prst="rect">
            <a:avLst/>
          </a:prstGeom>
        </p:spPr>
      </p:pic>
      <p:sp>
        <p:nvSpPr>
          <p:cNvPr id="27" name="Rectangle 22">
            <a:extLst>
              <a:ext uri="{FF2B5EF4-FFF2-40B4-BE49-F238E27FC236}">
                <a16:creationId xmlns:a16="http://schemas.microsoft.com/office/drawing/2014/main" id="{DB148495-5F82-48E2-A76C-C8E1C89499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1331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1">
            <a:extLst>
              <a:ext uri="{FF2B5EF4-FFF2-40B4-BE49-F238E27FC236}">
                <a16:creationId xmlns:a16="http://schemas.microsoft.com/office/drawing/2014/main" id="{D40791F6-715D-481A-9C4A-3645AECFD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عنوان 1">
            <a:extLst>
              <a:ext uri="{FF2B5EF4-FFF2-40B4-BE49-F238E27FC236}">
                <a16:creationId xmlns:a16="http://schemas.microsoft.com/office/drawing/2014/main" id="{A788DB32-2F9F-482A-99D5-ECF9425087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257" y="634946"/>
            <a:ext cx="6432434" cy="1450757"/>
          </a:xfrm>
        </p:spPr>
        <p:txBody>
          <a:bodyPr>
            <a:normAutofit/>
          </a:bodyPr>
          <a:lstStyle/>
          <a:p>
            <a:r>
              <a:rPr lang="en-US"/>
              <a:t>Naive Bayes</a:t>
            </a:r>
            <a:endParaRPr lang="ar-EG"/>
          </a:p>
        </p:txBody>
      </p:sp>
      <p:cxnSp>
        <p:nvCxnSpPr>
          <p:cNvPr id="39" name="Straight Connector 33">
            <a:extLst>
              <a:ext uri="{FF2B5EF4-FFF2-40B4-BE49-F238E27FC236}">
                <a16:creationId xmlns:a16="http://schemas.microsoft.com/office/drawing/2014/main" id="{740F83A4-FAC4-4867-95A5-BBFD280C7B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76240" y="2267421"/>
            <a:ext cx="603504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عنصر نائب للمحتوى 2">
            <a:extLst>
              <a:ext uri="{FF2B5EF4-FFF2-40B4-BE49-F238E27FC236}">
                <a16:creationId xmlns:a16="http://schemas.microsoft.com/office/drawing/2014/main" id="{DBE8DCF2-0A60-40FD-B97D-C62A22199B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257" y="2407436"/>
            <a:ext cx="6432434" cy="3461658"/>
          </a:xfrm>
        </p:spPr>
        <p:txBody>
          <a:bodyPr>
            <a:norm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b="0" i="0" u="none" strike="noStrike" dirty="0">
                <a:effectLst/>
                <a:latin typeface="Calibri" panose="020F0502020204030204" pitchFamily="34" charset="0"/>
              </a:rPr>
              <a:t>Our classifier is </a:t>
            </a:r>
            <a:r>
              <a:rPr lang="en-US" b="1" i="0" u="none" strike="noStrike" dirty="0">
                <a:effectLst/>
                <a:latin typeface="Calibri" panose="020F0502020204030204" pitchFamily="34" charset="0"/>
              </a:rPr>
              <a:t>Naïve, </a:t>
            </a:r>
            <a:r>
              <a:rPr lang="en-US" b="0" i="0" u="none" strike="noStrike" dirty="0">
                <a:effectLst/>
                <a:latin typeface="Calibri" panose="020F0502020204030204" pitchFamily="34" charset="0"/>
              </a:rPr>
              <a:t>it assumes all features are </a:t>
            </a:r>
            <a:r>
              <a:rPr lang="en-US" b="1" i="0" u="none" strike="noStrike" dirty="0">
                <a:effectLst/>
                <a:latin typeface="Calibri" panose="020F0502020204030204" pitchFamily="34" charset="0"/>
              </a:rPr>
              <a:t>independent </a:t>
            </a:r>
            <a:endParaRPr lang="en-US" b="0" dirty="0">
              <a:effectLst/>
            </a:endParaRPr>
          </a:p>
          <a:p>
            <a:br>
              <a:rPr lang="en-US" dirty="0"/>
            </a:br>
            <a:endParaRPr lang="ar-EG" dirty="0"/>
          </a:p>
        </p:txBody>
      </p:sp>
      <p:pic>
        <p:nvPicPr>
          <p:cNvPr id="6" name="صورة 5" descr="صورة تحتوي على نص&#10;&#10;تم إنشاء الوصف تلقائياً">
            <a:extLst>
              <a:ext uri="{FF2B5EF4-FFF2-40B4-BE49-F238E27FC236}">
                <a16:creationId xmlns:a16="http://schemas.microsoft.com/office/drawing/2014/main" id="{CD2867E8-2B0F-47F7-9529-50AE8E98BA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240" y="3222817"/>
            <a:ext cx="5641144" cy="2291717"/>
          </a:xfrm>
          <a:prstGeom prst="rect">
            <a:avLst/>
          </a:prstGeom>
        </p:spPr>
      </p:pic>
      <p:pic>
        <p:nvPicPr>
          <p:cNvPr id="7" name="Graphic 6" descr="حجر نرد">
            <a:extLst>
              <a:ext uri="{FF2B5EF4-FFF2-40B4-BE49-F238E27FC236}">
                <a16:creationId xmlns:a16="http://schemas.microsoft.com/office/drawing/2014/main" id="{2951BC75-D60A-D084-CF2A-6B280096FA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32423" y="1717764"/>
            <a:ext cx="2525487" cy="2525487"/>
          </a:xfrm>
          <a:prstGeom prst="rect">
            <a:avLst/>
          </a:prstGeom>
        </p:spPr>
      </p:pic>
      <p:sp>
        <p:nvSpPr>
          <p:cNvPr id="40" name="Rectangle 35">
            <a:extLst>
              <a:ext uri="{FF2B5EF4-FFF2-40B4-BE49-F238E27FC236}">
                <a16:creationId xmlns:a16="http://schemas.microsoft.com/office/drawing/2014/main" id="{811CBAFA-D7E0-40A7-BB94-2C05304B40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5253"/>
      </p:ext>
    </p:extLst>
  </p:cSld>
  <p:clrMapOvr>
    <a:masterClrMapping/>
  </p:clrMapOvr>
</p:sld>
</file>

<file path=ppt/theme/theme1.xml><?xml version="1.0" encoding="utf-8"?>
<a:theme xmlns:a="http://schemas.openxmlformats.org/drawingml/2006/main" name="1_RetrospectVTI">
  <a:themeElements>
    <a:clrScheme name="Custom 34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C7016"/>
      </a:accent1>
      <a:accent2>
        <a:srgbClr val="F8931D"/>
      </a:accent2>
      <a:accent3>
        <a:srgbClr val="CE8D3E"/>
      </a:accent3>
      <a:accent4>
        <a:srgbClr val="E64823"/>
      </a:accent4>
      <a:accent5>
        <a:srgbClr val="FFCA08"/>
      </a:accent5>
      <a:accent6>
        <a:srgbClr val="9C6A6A"/>
      </a:accent6>
      <a:hlink>
        <a:srgbClr val="2998E3"/>
      </a:hlink>
      <a:folHlink>
        <a:srgbClr val="7F723D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Override1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ppt/theme/themeOverride2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93932EF5-314F-409E-8020-FEE5FA0795B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A3F7EDC-E5B4-4BBC-9D2A-CBE6D46C37A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03EEFF0-FB57-4CB4-8BFC-DF397689E2ED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283</TotalTime>
  <Words>194</Words>
  <Application>Microsoft Office PowerPoint</Application>
  <PresentationFormat>Widescreen</PresentationFormat>
  <Paragraphs>44</Paragraphs>
  <Slides>16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Aptos</vt:lpstr>
      <vt:lpstr>Bookman Old Style</vt:lpstr>
      <vt:lpstr>Calibri</vt:lpstr>
      <vt:lpstr>Cambria Math</vt:lpstr>
      <vt:lpstr>Franklin Gothic Book</vt:lpstr>
      <vt:lpstr>Wingdings</vt:lpstr>
      <vt:lpstr>1_RetrospectVTI</vt:lpstr>
      <vt:lpstr>PowerPoint Presentation</vt:lpstr>
      <vt:lpstr>Naive Bayes</vt:lpstr>
      <vt:lpstr>Bayes’ Theorem</vt:lpstr>
      <vt:lpstr>Example</vt:lpstr>
      <vt:lpstr>PowerPoint Presentation</vt:lpstr>
      <vt:lpstr>What is the probability ? P(Defect|Mach2)=?</vt:lpstr>
      <vt:lpstr>What is the probability ? P(Defect|Mach2)=?</vt:lpstr>
      <vt:lpstr>Naive Bayes</vt:lpstr>
      <vt:lpstr>Naive Bayes</vt:lpstr>
      <vt:lpstr>Naive Bayes</vt:lpstr>
      <vt:lpstr>Example</vt:lpstr>
      <vt:lpstr>PowerPoint Presentation</vt:lpstr>
      <vt:lpstr>PowerPoint Presentation</vt:lpstr>
      <vt:lpstr>We can see that</vt:lpstr>
      <vt:lpstr> SO it predict --&gt;(Play Golf=No)  In this example we have 4 inputs (predictors). 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Naive Bayes</dc:title>
  <dc:creator>سحر محمد عبد الحافظ أحمد طنطاوى</dc:creator>
  <cp:lastModifiedBy>hossam180099@fci.bu.edu.eg</cp:lastModifiedBy>
  <cp:revision>9</cp:revision>
  <dcterms:created xsi:type="dcterms:W3CDTF">2022-03-12T16:00:40Z</dcterms:created>
  <dcterms:modified xsi:type="dcterms:W3CDTF">2024-03-13T04:46:38Z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